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5" r:id="rId3"/>
    <p:sldId id="268" r:id="rId4"/>
    <p:sldId id="269" r:id="rId5"/>
    <p:sldId id="270" r:id="rId6"/>
    <p:sldId id="273" r:id="rId7"/>
    <p:sldId id="271" r:id="rId8"/>
    <p:sldId id="260" r:id="rId9"/>
    <p:sldId id="272" r:id="rId10"/>
    <p:sldId id="276" r:id="rId11"/>
    <p:sldId id="277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50FB2-FF85-4A04-827E-93900FD1CC67}" v="71" dt="2020-03-30T08:27:1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" userId="fee5768b-9fe9-490a-b8d6-5479273347fa" providerId="ADAL" clId="{BF550FB2-FF85-4A04-827E-93900FD1CC67}"/>
    <pc:docChg chg="undo custSel addSld delSld modSld">
      <pc:chgData name="Alan" userId="fee5768b-9fe9-490a-b8d6-5479273347fa" providerId="ADAL" clId="{BF550FB2-FF85-4A04-827E-93900FD1CC67}" dt="2020-03-30T08:27:54.057" v="11" actId="20577"/>
      <pc:docMkLst>
        <pc:docMk/>
      </pc:docMkLst>
      <pc:sldChg chg="modSp">
        <pc:chgData name="Alan" userId="fee5768b-9fe9-490a-b8d6-5479273347fa" providerId="ADAL" clId="{BF550FB2-FF85-4A04-827E-93900FD1CC67}" dt="2020-03-30T08:27:54.057" v="11" actId="20577"/>
        <pc:sldMkLst>
          <pc:docMk/>
          <pc:sldMk cId="3940882289" sldId="265"/>
        </pc:sldMkLst>
        <pc:spChg chg="mod">
          <ac:chgData name="Alan" userId="fee5768b-9fe9-490a-b8d6-5479273347fa" providerId="ADAL" clId="{BF550FB2-FF85-4A04-827E-93900FD1CC67}" dt="2020-03-30T08:27:54.057" v="11" actId="20577"/>
          <ac:spMkLst>
            <pc:docMk/>
            <pc:sldMk cId="3940882289" sldId="265"/>
            <ac:spMk id="6" creationId="{00000000-0000-0000-0000-000000000000}"/>
          </ac:spMkLst>
        </pc:spChg>
      </pc:sldChg>
      <pc:sldChg chg="modSp">
        <pc:chgData name="Alan" userId="fee5768b-9fe9-490a-b8d6-5479273347fa" providerId="ADAL" clId="{BF550FB2-FF85-4A04-827E-93900FD1CC67}" dt="2020-03-30T08:26:26.549" v="9" actId="20577"/>
        <pc:sldMkLst>
          <pc:docMk/>
          <pc:sldMk cId="1365851611" sldId="270"/>
        </pc:sldMkLst>
        <pc:graphicFrameChg chg="mod">
          <ac:chgData name="Alan" userId="fee5768b-9fe9-490a-b8d6-5479273347fa" providerId="ADAL" clId="{BF550FB2-FF85-4A04-827E-93900FD1CC67}" dt="2020-03-30T08:26:26.549" v="9" actId="20577"/>
          <ac:graphicFrameMkLst>
            <pc:docMk/>
            <pc:sldMk cId="1365851611" sldId="270"/>
            <ac:graphicFrameMk id="8" creationId="{00000000-0000-0000-0000-000000000000}"/>
          </ac:graphicFrameMkLst>
        </pc:graphicFrameChg>
      </pc:sldChg>
      <pc:sldChg chg="add del">
        <pc:chgData name="Alan" userId="fee5768b-9fe9-490a-b8d6-5479273347fa" providerId="ADAL" clId="{BF550FB2-FF85-4A04-827E-93900FD1CC67}" dt="2020-03-30T08:22:27.305" v="2" actId="47"/>
        <pc:sldMkLst>
          <pc:docMk/>
          <pc:sldMk cId="979164733" sldId="274"/>
        </pc:sldMkLst>
      </pc:sldChg>
      <pc:sldChg chg="add del">
        <pc:chgData name="Alan" userId="fee5768b-9fe9-490a-b8d6-5479273347fa" providerId="ADAL" clId="{BF550FB2-FF85-4A04-827E-93900FD1CC67}" dt="2020-03-30T08:22:27.305" v="2" actId="47"/>
        <pc:sldMkLst>
          <pc:docMk/>
          <pc:sldMk cId="2252783273" sldId="275"/>
        </pc:sldMkLst>
      </pc:sldChg>
      <pc:sldChg chg="add del">
        <pc:chgData name="Alan" userId="fee5768b-9fe9-490a-b8d6-5479273347fa" providerId="ADAL" clId="{BF550FB2-FF85-4A04-827E-93900FD1CC67}" dt="2020-03-30T08:22:21.822" v="1" actId="47"/>
        <pc:sldMkLst>
          <pc:docMk/>
          <pc:sldMk cId="4074001296" sldId="276"/>
        </pc:sldMkLst>
      </pc:sldChg>
      <pc:sldChg chg="add del">
        <pc:chgData name="Alan" userId="fee5768b-9fe9-490a-b8d6-5479273347fa" providerId="ADAL" clId="{BF550FB2-FF85-4A04-827E-93900FD1CC67}" dt="2020-03-30T08:22:21.822" v="1" actId="47"/>
        <pc:sldMkLst>
          <pc:docMk/>
          <pc:sldMk cId="1307834226" sldId="277"/>
        </pc:sldMkLst>
      </pc:sldChg>
      <pc:sldChg chg="del">
        <pc:chgData name="Alan" userId="fee5768b-9fe9-490a-b8d6-5479273347fa" providerId="ADAL" clId="{BF550FB2-FF85-4A04-827E-93900FD1CC67}" dt="2020-03-30T08:22:35.585" v="3" actId="47"/>
        <pc:sldMkLst>
          <pc:docMk/>
          <pc:sldMk cId="3899783595" sldId="279"/>
        </pc:sldMkLst>
      </pc:sldChg>
      <pc:sldChg chg="del">
        <pc:chgData name="Alan" userId="fee5768b-9fe9-490a-b8d6-5479273347fa" providerId="ADAL" clId="{BF550FB2-FF85-4A04-827E-93900FD1CC67}" dt="2020-03-30T08:22:35.585" v="3" actId="47"/>
        <pc:sldMkLst>
          <pc:docMk/>
          <pc:sldMk cId="711048453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wi.net\Projects\A065000\A066074\BTF\Sprinklerstatistikken\Sprinklerstatistikken-2018\Revidert-sprinklerstatistikk-s&#248;ylediagram-salg_2018%20(version%201).xlsb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wi.net\projects\A065000\A066074\BTF\Sprinklerstatistikken\Sprinklerstatistikken-2017\Revidert-sprinklerstatistikk-s&#248;ylediagram-salg_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wi.net\projects\A065000\A066074\BTF\Sprinklerstatistikken\Sprinklerstatistikken-2017\Revidert-sprinklerstatistikk-s&#248;ylediagram-salg_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wi.net\Projects\A065000\A066074\BTF\Sprinklerstatistikken\Sprinklerstatistikken-2018\Revidert-sprinklerstatistikk-s&#248;ylediagram-salg_2018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wi.net\Projects\A065000\A066074\BTF\Sprinklerstatistikken\Sprinklerstatistikken-2018\Revidert-sprinklerstatistikk-s&#248;ylediagram-salg_2018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wi.net\Projects\A065000\A066074\BTF\Sprinklerstatistikken\Sprinklerstatistikken-2018\Revidert-sprinklerstatistikk-s&#248;ylediagram-salg_2018%20(version%201)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9951881014873"/>
          <c:y val="5.2836314295917383E-2"/>
          <c:w val="0.63178215223097101"/>
          <c:h val="0.804149427970698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Conventional Sprinklers</c:v>
                </c:pt>
              </c:strCache>
            </c:strRef>
          </c:tx>
          <c:invertIfNegative val="0"/>
          <c:cat>
            <c:numRef>
              <c:f>Sheet1!$A$3:$A$18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Sheet1!$B$3:$B$18</c:f>
              <c:numCache>
                <c:formatCode>#,##0</c:formatCode>
                <c:ptCount val="16"/>
                <c:pt idx="0">
                  <c:v>327387</c:v>
                </c:pt>
                <c:pt idx="1">
                  <c:v>286391</c:v>
                </c:pt>
                <c:pt idx="2">
                  <c:v>354861</c:v>
                </c:pt>
                <c:pt idx="3">
                  <c:v>442719</c:v>
                </c:pt>
                <c:pt idx="4">
                  <c:v>506600</c:v>
                </c:pt>
                <c:pt idx="5">
                  <c:v>519519</c:v>
                </c:pt>
                <c:pt idx="6">
                  <c:v>381710</c:v>
                </c:pt>
                <c:pt idx="7">
                  <c:v>516825</c:v>
                </c:pt>
                <c:pt idx="8">
                  <c:v>525316</c:v>
                </c:pt>
                <c:pt idx="9">
                  <c:v>529741</c:v>
                </c:pt>
                <c:pt idx="10">
                  <c:v>554535</c:v>
                </c:pt>
                <c:pt idx="11">
                  <c:v>533078</c:v>
                </c:pt>
                <c:pt idx="12">
                  <c:v>544733</c:v>
                </c:pt>
                <c:pt idx="13">
                  <c:v>523068</c:v>
                </c:pt>
                <c:pt idx="14">
                  <c:v>644380</c:v>
                </c:pt>
                <c:pt idx="15">
                  <c:v>611990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B-48F6-8B44-58665778C13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Residential Sprinklers</c:v>
                </c:pt>
              </c:strCache>
            </c:strRef>
          </c:tx>
          <c:invertIfNegative val="0"/>
          <c:cat>
            <c:numRef>
              <c:f>Sheet1!$A$3:$A$18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Sheet1!$C$3:$C$18</c:f>
              <c:numCache>
                <c:formatCode>#,##0</c:formatCode>
                <c:ptCount val="16"/>
                <c:pt idx="0">
                  <c:v>42407</c:v>
                </c:pt>
                <c:pt idx="1">
                  <c:v>31885</c:v>
                </c:pt>
                <c:pt idx="2">
                  <c:v>47815</c:v>
                </c:pt>
                <c:pt idx="3">
                  <c:v>70693</c:v>
                </c:pt>
                <c:pt idx="4">
                  <c:v>63495</c:v>
                </c:pt>
                <c:pt idx="5">
                  <c:v>45192</c:v>
                </c:pt>
                <c:pt idx="6">
                  <c:v>57474</c:v>
                </c:pt>
                <c:pt idx="7">
                  <c:v>57784</c:v>
                </c:pt>
                <c:pt idx="8">
                  <c:v>82740</c:v>
                </c:pt>
                <c:pt idx="9">
                  <c:v>116616</c:v>
                </c:pt>
                <c:pt idx="10">
                  <c:v>145501</c:v>
                </c:pt>
                <c:pt idx="11">
                  <c:v>134188</c:v>
                </c:pt>
                <c:pt idx="12">
                  <c:v>154533</c:v>
                </c:pt>
                <c:pt idx="13">
                  <c:v>186432</c:v>
                </c:pt>
                <c:pt idx="14">
                  <c:v>223817</c:v>
                </c:pt>
                <c:pt idx="15">
                  <c:v>189330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B-48F6-8B44-58665778C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938720"/>
        <c:axId val="559941464"/>
        <c:axId val="0"/>
      </c:bar3DChart>
      <c:catAx>
        <c:axId val="55993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59941464"/>
        <c:crosses val="autoZero"/>
        <c:auto val="1"/>
        <c:lblAlgn val="ctr"/>
        <c:lblOffset val="100"/>
        <c:tickMarkSkip val="1"/>
        <c:noMultiLvlLbl val="0"/>
      </c:catAx>
      <c:valAx>
        <c:axId val="559941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59938720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7165223097112856"/>
          <c:y val="0.41394416742204038"/>
          <c:w val="0.21168110236220472"/>
          <c:h val="0.295843939479670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6296296296296294E-3"/>
          <c:w val="0.93888888888888888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AA9-4928-B84B-0EADF97595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AA9-4928-B84B-0EADF97595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AA9-4928-B84B-0EADF97595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AA9-4928-B84B-0EADF97595A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Sheet1!$B$49:$C$49</c:f>
              <c:strCache>
                <c:ptCount val="2"/>
                <c:pt idx="0">
                  <c:v>Conventional sprinklers</c:v>
                </c:pt>
                <c:pt idx="1">
                  <c:v>Residential Sprinklers</c:v>
                </c:pt>
              </c:strCache>
            </c:strRef>
          </c:cat>
          <c:val>
            <c:numRef>
              <c:f>Sheet1!$B$63:$C$63</c:f>
              <c:numCache>
                <c:formatCode>#,##0</c:formatCode>
                <c:ptCount val="2"/>
                <c:pt idx="0">
                  <c:v>523068</c:v>
                </c:pt>
                <c:pt idx="1">
                  <c:v>186432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A9-4928-B84B-0EADF97595A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6296296296296294E-3"/>
          <c:w val="0.93888888888888888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E28-4748-96AB-C40576699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E28-4748-96AB-C40576699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E28-4748-96AB-C40576699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E28-4748-96AB-C40576699CA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FCEAECD-B893-4A24-AA31-2BB522414AE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76%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28-4748-96AB-C40576699C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E17048-44F1-411B-B806-AD0FACDA4EE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24%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28-4748-96AB-C40576699CA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Sheet1!$B$49:$C$49</c:f>
              <c:strCache>
                <c:ptCount val="2"/>
                <c:pt idx="0">
                  <c:v>Conventional sprinklers</c:v>
                </c:pt>
                <c:pt idx="1">
                  <c:v>Residential Sprinklers</c:v>
                </c:pt>
              </c:strCache>
            </c:strRef>
          </c:cat>
          <c:val>
            <c:numRef>
              <c:f>Sheet1!$B$63:$C$63</c:f>
              <c:numCache>
                <c:formatCode>#,##0</c:formatCode>
                <c:ptCount val="2"/>
                <c:pt idx="0">
                  <c:v>523068</c:v>
                </c:pt>
                <c:pt idx="1">
                  <c:v>186432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28-4748-96AB-C40576699CA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56077455857967E-2"/>
          <c:y val="2.9394882050142578E-2"/>
          <c:w val="0.67562189054726374"/>
          <c:h val="0.87390458299246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Watermist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Sheet1!$A$36:$A$43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Sheet1!$B$36:$B$43</c:f>
              <c:numCache>
                <c:formatCode>#,##0</c:formatCode>
                <c:ptCount val="8"/>
                <c:pt idx="0">
                  <c:v>7672</c:v>
                </c:pt>
                <c:pt idx="1">
                  <c:v>10370</c:v>
                </c:pt>
                <c:pt idx="2">
                  <c:v>7834</c:v>
                </c:pt>
                <c:pt idx="3">
                  <c:v>9693</c:v>
                </c:pt>
                <c:pt idx="4">
                  <c:v>6280</c:v>
                </c:pt>
                <c:pt idx="5">
                  <c:v>7929</c:v>
                </c:pt>
                <c:pt idx="6">
                  <c:v>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D-43A4-ADEE-8F7C93B60426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Residential Watermist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Sheet1!$A$36:$A$43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Sheet1!$C$36:$C$43</c:f>
              <c:numCache>
                <c:formatCode>#,##0</c:formatCode>
                <c:ptCount val="8"/>
                <c:pt idx="0">
                  <c:v>13963</c:v>
                </c:pt>
                <c:pt idx="1">
                  <c:v>15146</c:v>
                </c:pt>
                <c:pt idx="2">
                  <c:v>13319</c:v>
                </c:pt>
                <c:pt idx="3">
                  <c:v>13734</c:v>
                </c:pt>
                <c:pt idx="4">
                  <c:v>19725</c:v>
                </c:pt>
                <c:pt idx="5">
                  <c:v>18929</c:v>
                </c:pt>
                <c:pt idx="6">
                  <c:v>21342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D-43A4-ADEE-8F7C93B60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2906872"/>
        <c:axId val="562907264"/>
      </c:barChart>
      <c:catAx>
        <c:axId val="56290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07264"/>
        <c:crosses val="autoZero"/>
        <c:auto val="1"/>
        <c:lblAlgn val="ctr"/>
        <c:lblOffset val="100"/>
        <c:noMultiLvlLbl val="0"/>
      </c:catAx>
      <c:valAx>
        <c:axId val="5629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0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/>
              <a:t>Sprinkler og vanntåke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8808029016329"/>
          <c:y val="0.16922077922077924"/>
          <c:w val="0.85938067700605758"/>
          <c:h val="0.63998534274124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Sheet1!$B$57</c:f>
              <c:strCache>
                <c:ptCount val="1"/>
                <c:pt idx="0">
                  <c:v>Conventional sprinklers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Sheet1!$A$58:$A$73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Sheet1!$B$58:$B$73</c:f>
              <c:numCache>
                <c:formatCode>General</c:formatCode>
                <c:ptCount val="16"/>
                <c:pt idx="0">
                  <c:v>327387</c:v>
                </c:pt>
                <c:pt idx="1">
                  <c:v>286391</c:v>
                </c:pt>
                <c:pt idx="2">
                  <c:v>354861</c:v>
                </c:pt>
                <c:pt idx="3">
                  <c:v>442719</c:v>
                </c:pt>
                <c:pt idx="4">
                  <c:v>506600</c:v>
                </c:pt>
                <c:pt idx="5">
                  <c:v>519519</c:v>
                </c:pt>
                <c:pt idx="6">
                  <c:v>381710</c:v>
                </c:pt>
                <c:pt idx="7" formatCode="#,##0">
                  <c:v>516825</c:v>
                </c:pt>
                <c:pt idx="8">
                  <c:v>525316</c:v>
                </c:pt>
                <c:pt idx="9" formatCode="#,##0">
                  <c:v>529741</c:v>
                </c:pt>
                <c:pt idx="10" formatCode="#,##0">
                  <c:v>554535</c:v>
                </c:pt>
                <c:pt idx="11" formatCode="#,##0">
                  <c:v>533078</c:v>
                </c:pt>
                <c:pt idx="12" formatCode="#,##0">
                  <c:v>544733</c:v>
                </c:pt>
                <c:pt idx="13" formatCode="#,##0">
                  <c:v>523068</c:v>
                </c:pt>
                <c:pt idx="14" formatCode="#,##0">
                  <c:v>644380</c:v>
                </c:pt>
                <c:pt idx="15" formatCode="#,##0">
                  <c:v>611990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1-44C8-A1A7-0A3CC26BFF9E}"/>
            </c:ext>
          </c:extLst>
        </c:ser>
        <c:ser>
          <c:idx val="1"/>
          <c:order val="1"/>
          <c:tx>
            <c:strRef>
              <c:f>Sheet1!$C$57</c:f>
              <c:strCache>
                <c:ptCount val="1"/>
                <c:pt idx="0">
                  <c:v>Residential Sprinklers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Sheet1!$A$58:$A$73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Sheet1!$C$58:$C$73</c:f>
              <c:numCache>
                <c:formatCode>General</c:formatCode>
                <c:ptCount val="16"/>
                <c:pt idx="0">
                  <c:v>42407</c:v>
                </c:pt>
                <c:pt idx="1">
                  <c:v>31885</c:v>
                </c:pt>
                <c:pt idx="2">
                  <c:v>47815</c:v>
                </c:pt>
                <c:pt idx="3">
                  <c:v>70693</c:v>
                </c:pt>
                <c:pt idx="4">
                  <c:v>63495</c:v>
                </c:pt>
                <c:pt idx="5">
                  <c:v>45192</c:v>
                </c:pt>
                <c:pt idx="6">
                  <c:v>57474</c:v>
                </c:pt>
                <c:pt idx="7" formatCode="#,##0">
                  <c:v>57784</c:v>
                </c:pt>
                <c:pt idx="8">
                  <c:v>82740</c:v>
                </c:pt>
                <c:pt idx="9" formatCode="#,##0">
                  <c:v>116616</c:v>
                </c:pt>
                <c:pt idx="10" formatCode="#,##0">
                  <c:v>145501</c:v>
                </c:pt>
                <c:pt idx="11" formatCode="#,##0">
                  <c:v>134188</c:v>
                </c:pt>
                <c:pt idx="12" formatCode="#,##0">
                  <c:v>154533</c:v>
                </c:pt>
                <c:pt idx="13" formatCode="#,##0">
                  <c:v>186432</c:v>
                </c:pt>
                <c:pt idx="14" formatCode="#,##0">
                  <c:v>223817</c:v>
                </c:pt>
                <c:pt idx="15" formatCode="#,##0">
                  <c:v>189330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1-44C8-A1A7-0A3CC26BFF9E}"/>
            </c:ext>
          </c:extLst>
        </c:ser>
        <c:ser>
          <c:idx val="2"/>
          <c:order val="2"/>
          <c:tx>
            <c:strRef>
              <c:f>Sheet1!$D$57</c:f>
              <c:strCache>
                <c:ptCount val="1"/>
                <c:pt idx="0">
                  <c:v>Water mist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Sheet1!$A$58:$A$73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Sheet1!$D$58:$D$73</c:f>
              <c:numCache>
                <c:formatCode>General</c:formatCode>
                <c:ptCount val="16"/>
                <c:pt idx="9" formatCode="#,##0">
                  <c:v>7672</c:v>
                </c:pt>
                <c:pt idx="10" formatCode="#,##0">
                  <c:v>10370</c:v>
                </c:pt>
                <c:pt idx="11" formatCode="#,##0">
                  <c:v>7834</c:v>
                </c:pt>
                <c:pt idx="12" formatCode="#,##0">
                  <c:v>9693</c:v>
                </c:pt>
                <c:pt idx="13" formatCode="#,##0">
                  <c:v>6280</c:v>
                </c:pt>
                <c:pt idx="14" formatCode="#,##0">
                  <c:v>7929</c:v>
                </c:pt>
                <c:pt idx="15" formatCode="#,##0">
                  <c:v>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1-44C8-A1A7-0A3CC26BFF9E}"/>
            </c:ext>
          </c:extLst>
        </c:ser>
        <c:ser>
          <c:idx val="3"/>
          <c:order val="3"/>
          <c:tx>
            <c:strRef>
              <c:f>Sheet1!$E$57</c:f>
              <c:strCache>
                <c:ptCount val="1"/>
                <c:pt idx="0">
                  <c:v>Residential Watermist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Sheet1!$A$58:$A$73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Sheet1!$E$58:$E$73</c:f>
              <c:numCache>
                <c:formatCode>General</c:formatCode>
                <c:ptCount val="16"/>
                <c:pt idx="9" formatCode="#,##0">
                  <c:v>13963</c:v>
                </c:pt>
                <c:pt idx="10" formatCode="#,##0">
                  <c:v>15146</c:v>
                </c:pt>
                <c:pt idx="11" formatCode="#,##0">
                  <c:v>13319</c:v>
                </c:pt>
                <c:pt idx="12" formatCode="#,##0">
                  <c:v>13734</c:v>
                </c:pt>
                <c:pt idx="13" formatCode="#,##0">
                  <c:v>19725</c:v>
                </c:pt>
                <c:pt idx="14" formatCode="#,##0">
                  <c:v>18929</c:v>
                </c:pt>
                <c:pt idx="15" formatCode="#,##0">
                  <c:v>21432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1-44C8-A1A7-0A3CC26BF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2900600"/>
        <c:axId val="562901384"/>
        <c:axId val="0"/>
      </c:bar3DChart>
      <c:catAx>
        <c:axId val="56290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01384"/>
        <c:crosses val="autoZero"/>
        <c:auto val="1"/>
        <c:lblAlgn val="ctr"/>
        <c:lblOffset val="100"/>
        <c:noMultiLvlLbl val="0"/>
      </c:catAx>
      <c:valAx>
        <c:axId val="56290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0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754130605206619"/>
          <c:w val="0.99812839348125437"/>
          <c:h val="7.2458693947933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33F-4162-B255-4A2DF40C7D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33F-4162-B255-4A2DF40C7D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82A8AFE-07E7-4A8E-ACBA-22C1EDCC103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96.5%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3F-4162-B255-4A2DF40C7D75}"/>
                </c:ext>
              </c:extLst>
            </c:dLbl>
            <c:dLbl>
              <c:idx val="1"/>
              <c:layout>
                <c:manualLayout>
                  <c:x val="5.0061798689034549E-2"/>
                  <c:y val="0.15181371376842537"/>
                </c:manualLayout>
              </c:layout>
              <c:tx>
                <c:rich>
                  <a:bodyPr/>
                  <a:lstStyle/>
                  <a:p>
                    <a:fld id="{8F75E8D2-5CAB-494D-A3FE-51E17C20BC3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3.5%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3F-4162-B255-4A2DF40C7D7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Sheet1!$A$77:$A$78</c:f>
              <c:strCache>
                <c:ptCount val="2"/>
                <c:pt idx="0">
                  <c:v>Sprinklers</c:v>
                </c:pt>
                <c:pt idx="1">
                  <c:v>Watermist</c:v>
                </c:pt>
              </c:strCache>
            </c:strRef>
          </c:cat>
          <c:val>
            <c:numRef>
              <c:f>Sheet1!$B$77:$B$78</c:f>
              <c:numCache>
                <c:formatCode>#,##0</c:formatCode>
                <c:ptCount val="2"/>
                <c:pt idx="0">
                  <c:v>801320</c:v>
                </c:pt>
                <c:pt idx="1">
                  <c:v>29123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3F-4162-B255-4A2DF40C7D7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9BA7-FA4D-4923-B9F3-1350E6D7C59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95603-966D-477D-BDAC-00F53573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95603-966D-477D-BDAC-00F53573F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7" descr="C:\Users\KLi\Desktop\Tyco FPP\BTF\WEB\Logoer\logo_120x12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51723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7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40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4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6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93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9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7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8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3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2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2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8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F397-77D5-41EF-8A7B-DC34C834959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3AE1-BD39-4756-9432-A37CA200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8698-9FF7-4942-AB9E-E668A3AF41B7}" type="datetimeFigureOut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30.03.2020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76EF-5AC9-47CD-89A4-FFF838253901}" type="slidenum">
              <a:rPr lang="nb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80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707088" cy="1800200"/>
          </a:xfrm>
        </p:spPr>
        <p:txBody>
          <a:bodyPr>
            <a:normAutofit/>
          </a:bodyPr>
          <a:lstStyle/>
          <a:p>
            <a:r>
              <a:rPr lang="nb-NO" sz="4600" dirty="0"/>
              <a:t>SPRINKLER STATISTICS 2019 </a:t>
            </a:r>
            <a:r>
              <a:rPr lang="nb-NO" sz="2400" dirty="0"/>
              <a:t>THE NORWEGIAN FIRE INDUSTRY ASSOCIATION </a:t>
            </a:r>
            <a:r>
              <a:rPr lang="nb-NO" sz="2800" dirty="0"/>
              <a:t>(BTF)</a:t>
            </a:r>
          </a:p>
        </p:txBody>
      </p:sp>
      <p:pic>
        <p:nvPicPr>
          <p:cNvPr id="1030" name="Picture 6" descr="C:\Users\KLi\Desktop\Tyco FPP\BTF\WEB\Logoer\logor_400x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76872"/>
            <a:ext cx="8229600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A trade association for </a:t>
            </a:r>
            <a:r>
              <a:rPr lang="en-US">
                <a:latin typeface="Arial Rounded MT Bold" pitchFamily="34" charset="0"/>
              </a:rPr>
              <a:t>Norwegian manufacturers</a:t>
            </a:r>
            <a:r>
              <a:rPr lang="en-US" dirty="0">
                <a:latin typeface="Arial Rounded MT Bold" pitchFamily="34" charset="0"/>
              </a:rPr>
              <a:t>, importers, wholesalers, installers, controlling enterprises and service companies possessing relevant approvals of products and services in connection with firefighting equipment, engineering and installations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08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4AF784-6283-44F5-B497-E1152F1F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dirty="0">
                <a:solidFill>
                  <a:srgbClr val="FF0000"/>
                </a:solidFill>
              </a:rPr>
              <a:t>Fire at Bore Skule </a:t>
            </a:r>
            <a:r>
              <a:rPr lang="nn-NO" b="1" dirty="0"/>
              <a:t>(School)	</a:t>
            </a:r>
            <a:r>
              <a:rPr lang="nn-NO" sz="1800" b="1" dirty="0"/>
              <a:t>13. </a:t>
            </a:r>
            <a:r>
              <a:rPr lang="nn-NO" sz="1800" b="1" dirty="0" err="1"/>
              <a:t>january</a:t>
            </a:r>
            <a:r>
              <a:rPr lang="nn-NO" sz="1800" b="1" dirty="0"/>
              <a:t> 2020</a:t>
            </a:r>
            <a:endParaRPr lang="en-US" sz="18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BF69028-7229-4863-8274-5450233C2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747" y="3501008"/>
            <a:ext cx="3467100" cy="27900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DF2E6-FBF0-4F1F-AF5F-3E461B9FE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7680" y="2690332"/>
            <a:ext cx="4041775" cy="381719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3 sprinkler </a:t>
            </a:r>
            <a:r>
              <a:rPr lang="nb-NO" dirty="0" err="1"/>
              <a:t>heads</a:t>
            </a:r>
            <a:r>
              <a:rPr lang="nb-NO" dirty="0"/>
              <a:t> </a:t>
            </a:r>
            <a:r>
              <a:rPr lang="nb-NO" dirty="0" err="1"/>
              <a:t>activated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CD6EE7-E464-4DF2-B552-DFB4BB7A5B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7984" y="2350135"/>
            <a:ext cx="4513892" cy="42157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94343A-C0D5-423C-B37B-80A48D914082}"/>
              </a:ext>
            </a:extLst>
          </p:cNvPr>
          <p:cNvSpPr/>
          <p:nvPr/>
        </p:nvSpPr>
        <p:spPr>
          <a:xfrm>
            <a:off x="527681" y="1364601"/>
            <a:ext cx="8100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emergency services were quickly on the scene and started extinguishing. The garage is </a:t>
            </a:r>
            <a:r>
              <a:rPr lang="en-US" b="1" dirty="0">
                <a:solidFill>
                  <a:srgbClr val="FF0000"/>
                </a:solidFill>
              </a:rPr>
              <a:t>equipped with a sprinkler system</a:t>
            </a:r>
            <a:r>
              <a:rPr lang="en-US" dirty="0"/>
              <a:t>, which was activated. According to the fire service, they had control of the fire before 7.30:</a:t>
            </a:r>
          </a:p>
        </p:txBody>
      </p:sp>
    </p:spTree>
    <p:extLst>
      <p:ext uri="{BB962C8B-B14F-4D97-AF65-F5344CB8AC3E}">
        <p14:creationId xmlns:p14="http://schemas.microsoft.com/office/powerpoint/2010/main" val="130783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Li\Desktop\Tyco FPP\BTF\WEB\Logoer\logor_400x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09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60848"/>
            <a:ext cx="8229600" cy="4176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4400" dirty="0">
                <a:solidFill>
                  <a:srgbClr val="FFFFFF"/>
                </a:solidFill>
                <a:latin typeface="Arial Rounded MT Bold" pitchFamily="34" charset="0"/>
              </a:rPr>
              <a:t>A big </a:t>
            </a:r>
            <a:r>
              <a:rPr lang="en-US" sz="4400" b="1" i="1" dirty="0">
                <a:solidFill>
                  <a:srgbClr val="FFFFFF"/>
                </a:solidFill>
                <a:latin typeface="Arial Rounded MT Bold" pitchFamily="34" charset="0"/>
              </a:rPr>
              <a:t>thank you </a:t>
            </a:r>
            <a:r>
              <a:rPr lang="en-US" sz="4400" dirty="0">
                <a:solidFill>
                  <a:srgbClr val="FFFFFF"/>
                </a:solidFill>
                <a:latin typeface="Arial Rounded MT Bold" pitchFamily="34" charset="0"/>
              </a:rPr>
              <a:t>to all the importers and suppliers who provide numbers to us for putting together the statistics every year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Sprinkler </a:t>
            </a:r>
            <a:r>
              <a:rPr lang="nb-NO" b="1" dirty="0" err="1">
                <a:solidFill>
                  <a:srgbClr val="FF0000"/>
                </a:solidFill>
              </a:rPr>
              <a:t>statistics</a:t>
            </a:r>
            <a:r>
              <a:rPr lang="nb-NO" b="1" dirty="0">
                <a:solidFill>
                  <a:srgbClr val="FF0000"/>
                </a:solidFill>
              </a:rPr>
              <a:t> 2019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7"/>
          </a:xfrm>
        </p:spPr>
        <p:txBody>
          <a:bodyPr/>
          <a:lstStyle/>
          <a:p>
            <a:r>
              <a:rPr lang="nb-NO" sz="4000" b="1" dirty="0"/>
              <a:t>Residential sprinklers:  	189 330 </a:t>
            </a:r>
            <a:r>
              <a:rPr lang="nb-NO" sz="4000" b="1" dirty="0" err="1">
                <a:solidFill>
                  <a:srgbClr val="FF0000"/>
                </a:solidFill>
              </a:rPr>
              <a:t>down</a:t>
            </a:r>
            <a:r>
              <a:rPr lang="nb-NO" sz="4000" b="1" dirty="0">
                <a:solidFill>
                  <a:srgbClr val="FF0000"/>
                </a:solidFill>
              </a:rPr>
              <a:t> 34 487</a:t>
            </a:r>
          </a:p>
          <a:p>
            <a:r>
              <a:rPr lang="nb-NO" sz="4000" b="1" dirty="0" err="1"/>
              <a:t>Conventional</a:t>
            </a:r>
            <a:r>
              <a:rPr lang="nb-NO" sz="4000" b="1" dirty="0"/>
              <a:t> Sprinklers: 	611 990  </a:t>
            </a:r>
            <a:r>
              <a:rPr lang="nb-NO" sz="4000" b="1" dirty="0" err="1">
                <a:solidFill>
                  <a:srgbClr val="FF0000"/>
                </a:solidFill>
              </a:rPr>
              <a:t>down</a:t>
            </a:r>
            <a:r>
              <a:rPr lang="nb-NO" sz="4000" b="1" dirty="0">
                <a:solidFill>
                  <a:srgbClr val="FF0000"/>
                </a:solidFill>
              </a:rPr>
              <a:t> 32 390</a:t>
            </a:r>
          </a:p>
          <a:p>
            <a:endParaRPr lang="nb-NO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Total down 66 877</a:t>
            </a:r>
          </a:p>
          <a:p>
            <a:pPr marL="0" indent="0">
              <a:buNone/>
            </a:pPr>
            <a:endParaRPr lang="nb-NO" sz="3000" dirty="0">
              <a:solidFill>
                <a:srgbClr val="FF0000"/>
              </a:solidFill>
            </a:endParaRPr>
          </a:p>
        </p:txBody>
      </p:sp>
      <p:pic>
        <p:nvPicPr>
          <p:cNvPr id="5" name="Bild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6672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50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6672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486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>
                <a:solidFill>
                  <a:srgbClr val="FF0000"/>
                </a:solidFill>
              </a:rPr>
              <a:t>SPRINKLERS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75A0A8-30A3-4A80-B764-530784896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78043"/>
              </p:ext>
            </p:extLst>
          </p:nvPr>
        </p:nvGraphicFramePr>
        <p:xfrm>
          <a:off x="539552" y="1484784"/>
          <a:ext cx="79928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94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3575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RATIO OF RESIDENTIAL AND CONVENTIONAL SPRINKLERs</a:t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5" name="Bild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75" y="274638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2028825" y="-4267200"/>
          <a:ext cx="54864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602413" y="84963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251421"/>
              </p:ext>
            </p:extLst>
          </p:nvPr>
        </p:nvGraphicFramePr>
        <p:xfrm>
          <a:off x="611560" y="1628800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585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Sprinkler </a:t>
            </a:r>
            <a:r>
              <a:rPr lang="nb-NO" b="1" dirty="0" err="1">
                <a:solidFill>
                  <a:srgbClr val="FF0000"/>
                </a:solidFill>
              </a:rPr>
              <a:t>statistics</a:t>
            </a:r>
            <a:r>
              <a:rPr lang="nb-NO" b="1" dirty="0">
                <a:solidFill>
                  <a:srgbClr val="FF0000"/>
                </a:solidFill>
              </a:rPr>
              <a:t> 2019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3000" dirty="0">
              <a:solidFill>
                <a:srgbClr val="FF0000"/>
              </a:solidFill>
            </a:endParaRPr>
          </a:p>
          <a:p>
            <a:r>
              <a:rPr lang="nb-NO" sz="3500" b="1" dirty="0" err="1"/>
              <a:t>Watermist</a:t>
            </a:r>
            <a:r>
              <a:rPr lang="nb-NO" sz="3500" b="1" dirty="0"/>
              <a:t> Residential: </a:t>
            </a:r>
            <a:br>
              <a:rPr lang="nb-NO" sz="3500" b="1" dirty="0"/>
            </a:br>
            <a:r>
              <a:rPr lang="nb-NO" sz="3500" b="1" dirty="0"/>
              <a:t>21 432 </a:t>
            </a:r>
            <a:r>
              <a:rPr lang="nb-NO" sz="3500" b="1" dirty="0">
                <a:solidFill>
                  <a:srgbClr val="FF0000"/>
                </a:solidFill>
              </a:rPr>
              <a:t>up 2 413 </a:t>
            </a:r>
          </a:p>
          <a:p>
            <a:endParaRPr lang="nb-NO" sz="3500" b="1" dirty="0"/>
          </a:p>
          <a:p>
            <a:r>
              <a:rPr lang="nb-NO" sz="3500" b="1" dirty="0" err="1"/>
              <a:t>Watermist</a:t>
            </a:r>
            <a:r>
              <a:rPr lang="nb-NO" sz="3500" b="1" dirty="0"/>
              <a:t>:			   </a:t>
            </a:r>
            <a:br>
              <a:rPr lang="nb-NO" sz="3500" b="1" dirty="0"/>
            </a:br>
            <a:r>
              <a:rPr lang="nb-NO" sz="3500" b="1" dirty="0"/>
              <a:t>7 781 </a:t>
            </a:r>
            <a:r>
              <a:rPr lang="nb-NO" sz="3500" b="1" dirty="0" err="1">
                <a:solidFill>
                  <a:srgbClr val="FF0000"/>
                </a:solidFill>
              </a:rPr>
              <a:t>down</a:t>
            </a:r>
            <a:r>
              <a:rPr lang="nb-NO" sz="3500" b="1" dirty="0">
                <a:solidFill>
                  <a:srgbClr val="FF0000"/>
                </a:solidFill>
              </a:rPr>
              <a:t> 148</a:t>
            </a:r>
            <a:endParaRPr lang="nb-NO" sz="3500" dirty="0"/>
          </a:p>
          <a:p>
            <a:endParaRPr lang="en-GB" sz="3500" b="1" dirty="0">
              <a:solidFill>
                <a:srgbClr val="FF0000"/>
              </a:solidFill>
            </a:endParaRPr>
          </a:p>
          <a:p>
            <a:r>
              <a:rPr lang="en-GB" sz="3500" b="1" dirty="0"/>
              <a:t>Total </a:t>
            </a:r>
            <a:r>
              <a:rPr lang="en-GB" sz="3500" b="1" dirty="0">
                <a:solidFill>
                  <a:srgbClr val="FF0000"/>
                </a:solidFill>
              </a:rPr>
              <a:t>up 2 265</a:t>
            </a:r>
          </a:p>
        </p:txBody>
      </p:sp>
      <p:pic>
        <p:nvPicPr>
          <p:cNvPr id="5" name="Bild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69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066130"/>
          </a:xfrm>
        </p:spPr>
        <p:txBody>
          <a:bodyPr/>
          <a:lstStyle/>
          <a:p>
            <a:r>
              <a:rPr lang="nb-NO" sz="3200" b="1" dirty="0">
                <a:solidFill>
                  <a:srgbClr val="FF0000"/>
                </a:solidFill>
              </a:rPr>
              <a:t>WATERMIST</a:t>
            </a:r>
            <a:br>
              <a:rPr lang="nb-NO" sz="3200" b="1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2013 BTF  STARTED TO GATHER STATISTICS FOR WATERMIST</a:t>
            </a:r>
            <a:endParaRPr lang="nb-NO" sz="4000" b="1" dirty="0">
              <a:solidFill>
                <a:srgbClr val="FF0000"/>
              </a:solidFill>
            </a:endParaRPr>
          </a:p>
        </p:txBody>
      </p:sp>
      <p:pic>
        <p:nvPicPr>
          <p:cNvPr id="7" name="Bild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6110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B9F826-DA79-4086-BD44-510F6FA07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22325"/>
              </p:ext>
            </p:extLst>
          </p:nvPr>
        </p:nvGraphicFramePr>
        <p:xfrm>
          <a:off x="539553" y="1268760"/>
          <a:ext cx="8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6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OVERALL</a:t>
            </a:r>
          </a:p>
        </p:txBody>
      </p:sp>
      <p:pic>
        <p:nvPicPr>
          <p:cNvPr id="5" name="Bild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6672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1AA015-81DD-489F-B7F3-17F458A68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795726"/>
              </p:ext>
            </p:extLst>
          </p:nvPr>
        </p:nvGraphicFramePr>
        <p:xfrm>
          <a:off x="457200" y="1052736"/>
          <a:ext cx="83632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647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SALE OF WATERMIST INCREASED FROM 3 TO 4% OF THE WATER-BASED FIRE PROTECTION MARKET</a:t>
            </a:r>
            <a:endParaRPr lang="nb-NO" sz="2000" b="1" dirty="0">
              <a:solidFill>
                <a:srgbClr val="FF0000"/>
              </a:solidFill>
            </a:endParaRPr>
          </a:p>
        </p:txBody>
      </p:sp>
      <p:pic>
        <p:nvPicPr>
          <p:cNvPr id="6" name="Bild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6632"/>
            <a:ext cx="1216025" cy="12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1E833E-14CC-4A9D-B141-FBDAD0941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57015"/>
              </p:ext>
            </p:extLst>
          </p:nvPr>
        </p:nvGraphicFramePr>
        <p:xfrm>
          <a:off x="611560" y="1417638"/>
          <a:ext cx="7416824" cy="496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67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83C8CB5-BBAC-4361-9AC5-4E123C36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Stavanger </a:t>
            </a:r>
            <a:r>
              <a:rPr lang="en-US" b="1" dirty="0" err="1">
                <a:solidFill>
                  <a:srgbClr val="FF0000"/>
                </a:solidFill>
              </a:rPr>
              <a:t>Lufthavn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			</a:t>
            </a:r>
            <a:r>
              <a:rPr lang="en-US" sz="1800" dirty="0" err="1"/>
              <a:t>february</a:t>
            </a:r>
            <a:r>
              <a:rPr lang="en-US" sz="1800" dirty="0"/>
              <a:t> 2020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E4724A-59FB-4AC7-BE42-45BDC2BF23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837" y="3933056"/>
            <a:ext cx="4402832" cy="2781693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A8D8FA0-29BD-4813-A28F-B65B41B96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03544" y="1417638"/>
            <a:ext cx="4983256" cy="24428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8F93A9-76CA-4449-ADB0-B7B9B33160DA}"/>
              </a:ext>
            </a:extLst>
          </p:cNvPr>
          <p:cNvSpPr txBox="1"/>
          <p:nvPr/>
        </p:nvSpPr>
        <p:spPr>
          <a:xfrm>
            <a:off x="5004048" y="4077072"/>
            <a:ext cx="3682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insurance company for the owner of the car that started the big fire at Stavanger Airport pays NOK 2 million to the over 1,000 car owners who were hit by the fire, writes </a:t>
            </a:r>
            <a:r>
              <a:rPr lang="en-US" sz="2000" dirty="0" err="1"/>
              <a:t>Aftenbladet</a:t>
            </a:r>
            <a:r>
              <a:rPr lang="en-US" sz="2000" dirty="0"/>
              <a:t>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B0277-7916-47BC-90FE-6331A057EE8B}"/>
              </a:ext>
            </a:extLst>
          </p:cNvPr>
          <p:cNvSpPr/>
          <p:nvPr/>
        </p:nvSpPr>
        <p:spPr>
          <a:xfrm>
            <a:off x="421541" y="1345080"/>
            <a:ext cx="3142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6292A"/>
                </a:solidFill>
                <a:latin typeface="LFT Etica"/>
              </a:rPr>
              <a:t>«- We fear the whole building will collapse. There are no sprinkler systems in the parking garage, so what is likely to happen is that it will burn on several floors. 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400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310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LFT Etica</vt:lpstr>
      <vt:lpstr>Office Theme</vt:lpstr>
      <vt:lpstr>1_Office Theme</vt:lpstr>
      <vt:lpstr>SPRINKLER STATISTICS 2019 THE NORWEGIAN FIRE INDUSTRY ASSOCIATION (BTF)</vt:lpstr>
      <vt:lpstr>Sprinkler statistics 2019</vt:lpstr>
      <vt:lpstr>PowerPoint Presentation</vt:lpstr>
      <vt:lpstr>THE RATIO OF RESIDENTIAL AND CONVENTIONAL SPRINKLERs </vt:lpstr>
      <vt:lpstr>Sprinkler statistics 2019</vt:lpstr>
      <vt:lpstr>WATERMIST 2013 BTF  STARTED TO GATHER STATISTICS FOR WATERMIST</vt:lpstr>
      <vt:lpstr>OVERALL</vt:lpstr>
      <vt:lpstr>SALE OF WATERMIST INCREASED FROM 3 TO 4% OF THE WATER-BASED FIRE PROTECTION MARKET</vt:lpstr>
      <vt:lpstr>Stavanger Lufthavn    february 2020</vt:lpstr>
      <vt:lpstr>Fire at Bore Skule (School) 13. january 2020</vt:lpstr>
      <vt:lpstr>PowerPoint Presentation</vt:lpstr>
    </vt:vector>
  </TitlesOfParts>
  <Company>VIKING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John-Erik Holmli</dc:creator>
  <cp:lastModifiedBy>Alan Brinson</cp:lastModifiedBy>
  <cp:revision>36</cp:revision>
  <dcterms:created xsi:type="dcterms:W3CDTF">2014-03-17T19:57:07Z</dcterms:created>
  <dcterms:modified xsi:type="dcterms:W3CDTF">2020-03-30T08:46:46Z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